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4" r:id="rId4"/>
    <p:sldId id="260" r:id="rId5"/>
    <p:sldId id="259" r:id="rId6"/>
    <p:sldId id="263" r:id="rId7"/>
    <p:sldId id="257" r:id="rId8"/>
    <p:sldId id="267" r:id="rId9"/>
    <p:sldId id="269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32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4ED39-4E05-A44B-B839-3569EFBB00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1368C-AEE9-7547-9083-3CC54F34C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5E8ED-5A32-7749-BBA2-3E472BC02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C76866-1931-BF40-A4A7-BD85328A3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D562D-FEFA-3247-B676-2AA99BCC9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95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4483A-00C7-5E48-A229-A25501A0A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6D48C-3030-B543-88D2-6784CF8EA7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2FB3B-7AD5-244F-90BF-15F8100C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E29A3-1FC3-744F-A765-A2FC195DB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036B49-3C2A-DD41-B438-1D3C5F47D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76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0B0ABA-27C9-1D4F-84DB-E25024B095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5B0B64-EEA4-DD43-A45C-C6EF8A4084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BA545-69A6-7845-AFAE-F461CD28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6D9098-42BE-A748-8B21-971B00661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A6D870-FE08-3A43-890F-44CD7BFC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113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395A7-409C-3245-AE66-58C0EA5E6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446DA-8C8B-B643-B55F-44C552135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64AB5B-7C43-0F4D-B597-09148E64C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CA9E88-18E4-DB4A-99B5-2EB5BB1AC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4F3DC-7A45-DD4C-9051-6F6561065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29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FE071-CB7F-A449-B7AB-FFBF7B4F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9DB9FD-A850-364D-AA1F-1F4527B55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25C07-6DCD-654C-A364-A04005A2A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C8FBB1-8725-6A49-8CC1-A1738FC3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A942AB-303F-C04C-ACD2-4854919D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26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F164C-F1C8-934E-958C-F073A0BF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D8597-4662-FA48-892B-0A6FE1D3DA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BFE4E8-1438-514D-896A-EF348C8B35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2D08FF-EF48-B646-8E7E-EBF75530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6E8438-456D-8847-B17C-CF1137ADE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D92209-0AB0-D445-9732-619239CF8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447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2A8CC-DB21-6148-9966-9143D30F7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5919B-2182-4B49-8D6C-634AC1AA6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D4DA2E-A9ED-9445-A1DF-27FA6EF6C2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7EFA3D-2104-8043-B7D2-CCAF99218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E964A-3ABA-5148-AF13-6EE521533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5D287E-EE89-C34B-B21E-B5BAB9968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364FE7-BF9A-2846-959B-3BF2CB887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D157EE-A275-ED4A-8E05-1BB7027A5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249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CAE0-E8B2-294F-A4BA-057F807C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9F4AA2-9C13-B147-B07A-4436E2F07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0BF188-7448-D14F-B998-92884E7BA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F993E-53C2-7C4F-AAFA-1DBCD2768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280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FC629D-9F29-374E-9CC0-05F4C22F3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1B1D03-495B-A54A-B15D-9F65F5CC4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C58AE9-FAF6-C641-BDDC-CEFFBF5B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509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3DC32-CA9B-1848-ABA7-C77E214A5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6AB553-993C-9345-8DC8-F676232DA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409FE9-FB07-3749-8C4E-575285DEA7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AB4815-14A2-5F48-A920-EECAD4F28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3EA6AF-B4B1-F247-BA78-22EEE6D2E5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69A0B-8914-1847-BDB1-91797477B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04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77ED-4D5C-D64E-9F1E-898A0CF05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F7FB27-F718-094A-82AA-249F65F85B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AD32A6-24CC-8640-8480-FE7B1C505E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5ADAE3-0551-784C-BC02-0BC47211A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4E2EEC-FCA8-CB4E-9E4D-7CACD4550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7CB289-58AE-0744-8C71-7CFE58F7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980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639856-1E6B-B44E-A322-0EED18A2E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4C37C9-6C0B-4E4A-A2A7-BF52B40A67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84715E-5D24-D644-BCFC-36D588551A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47D61-1D3C-114A-A273-806D6646C3A9}" type="datetimeFigureOut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CCCAF0-12DB-0F45-956B-C0C7C505E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1CEA8A-1ACE-1C41-BB80-B792BDFD0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3B0E58-C3AF-4748-B840-B4DBC938AD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75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18653-6120-934A-B360-5036FC7D04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CIBERSORTx</a:t>
            </a:r>
            <a:r>
              <a:rPr lang="en-US" dirty="0"/>
              <a:t>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197387-0371-6B49-BF13-A3A7405CED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Hernan Lorenzi and Yunhua Zhu</a:t>
            </a:r>
          </a:p>
        </p:txBody>
      </p:sp>
    </p:spTree>
    <p:extLst>
      <p:ext uri="{BB962C8B-B14F-4D97-AF65-F5344CB8AC3E}">
        <p14:creationId xmlns:p14="http://schemas.microsoft.com/office/powerpoint/2010/main" val="109660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5542-E7A8-DC4F-AED6-13188A20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76" y="324121"/>
            <a:ext cx="10515600" cy="535828"/>
          </a:xfrm>
        </p:spPr>
        <p:txBody>
          <a:bodyPr>
            <a:normAutofit/>
          </a:bodyPr>
          <a:lstStyle/>
          <a:p>
            <a:r>
              <a:rPr lang="en-US" sz="2800" dirty="0"/>
              <a:t>Impute Gene Expression, Group Mode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A8ECE3-B892-EF45-956A-D44411F80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664" y="377125"/>
            <a:ext cx="4896559" cy="32804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5CBB75-9293-F242-86E3-4E5C3E491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731" y="3657600"/>
            <a:ext cx="3200400" cy="320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3F9CF9-CC22-5A4B-865B-ADAB9BA920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1730" y="695201"/>
            <a:ext cx="3200401" cy="32004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0E8ED47-2378-E84E-80A7-942F6F884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5298" y="3657600"/>
            <a:ext cx="4896559" cy="32643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46A9265-984B-C44E-9DBD-2EC46E613FD4}"/>
              </a:ext>
            </a:extLst>
          </p:cNvPr>
          <p:cNvSpPr txBox="1"/>
          <p:nvPr/>
        </p:nvSpPr>
        <p:spPr>
          <a:xfrm>
            <a:off x="3783443" y="3546148"/>
            <a:ext cx="2867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 Matrix Genes Only</a:t>
            </a:r>
          </a:p>
        </p:txBody>
      </p:sp>
    </p:spTree>
    <p:extLst>
      <p:ext uri="{BB962C8B-B14F-4D97-AF65-F5344CB8AC3E}">
        <p14:creationId xmlns:p14="http://schemas.microsoft.com/office/powerpoint/2010/main" val="14708965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A22D1-45D7-3F43-8190-D7E1FEC97D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CIBERSORTx</a:t>
            </a:r>
            <a:r>
              <a:rPr lang="en-US" dirty="0"/>
              <a:t> workflow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15C0ED2-1B1A-D04B-A34C-B3739E3C4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323" y="1418119"/>
            <a:ext cx="6182686" cy="5448669"/>
          </a:xfrm>
        </p:spPr>
      </p:pic>
    </p:spTree>
    <p:extLst>
      <p:ext uri="{BB962C8B-B14F-4D97-AF65-F5344CB8AC3E}">
        <p14:creationId xmlns:p14="http://schemas.microsoft.com/office/powerpoint/2010/main" val="5537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75EA-47E9-8A46-A797-690CBE79C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Predicted cellular composition profiles of samples based on </a:t>
            </a:r>
            <a:r>
              <a:rPr lang="en-US" dirty="0" err="1"/>
              <a:t>CIBERSORTx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24E1AB5-767D-B847-A846-F5C3006AAD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101623"/>
            <a:ext cx="12192000" cy="440503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EEBE2A-3C72-C04E-A932-00CC9AAD1AC2}"/>
              </a:ext>
            </a:extLst>
          </p:cNvPr>
          <p:cNvSpPr txBox="1"/>
          <p:nvPr/>
        </p:nvSpPr>
        <p:spPr>
          <a:xfrm>
            <a:off x="2573080" y="1743035"/>
            <a:ext cx="7269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Signature matrix with expression profiles from 17 different PBMC cell types </a:t>
            </a:r>
          </a:p>
        </p:txBody>
      </p:sp>
    </p:spTree>
    <p:extLst>
      <p:ext uri="{BB962C8B-B14F-4D97-AF65-F5344CB8AC3E}">
        <p14:creationId xmlns:p14="http://schemas.microsoft.com/office/powerpoint/2010/main" val="735760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7DFC-CA2E-984B-85D0-0A6BF60B0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plots of 5 groups of interest based on cellular composition profiles.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AFA7C3-621A-FE46-B601-DA035D4C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790" y="1690688"/>
            <a:ext cx="6053358" cy="44855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660E53-A602-314E-801E-A16640FDB12F}"/>
              </a:ext>
            </a:extLst>
          </p:cNvPr>
          <p:cNvSpPr txBox="1"/>
          <p:nvPr/>
        </p:nvSpPr>
        <p:spPr>
          <a:xfrm>
            <a:off x="7976693" y="1803906"/>
            <a:ext cx="37297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/>
              <a:t>Study Groups:</a:t>
            </a:r>
          </a:p>
          <a:p>
            <a:endParaRPr lang="en-US" sz="1200" dirty="0"/>
          </a:p>
          <a:p>
            <a:r>
              <a:rPr lang="en-US" sz="1200" dirty="0"/>
              <a:t>Healthy: Healthy young individuals</a:t>
            </a:r>
          </a:p>
          <a:p>
            <a:endParaRPr lang="en-US" sz="1200" dirty="0"/>
          </a:p>
          <a:p>
            <a:r>
              <a:rPr lang="en-US" sz="1200" dirty="0"/>
              <a:t>Pos: YWH with detectable plasma HIV who did not use substances</a:t>
            </a:r>
          </a:p>
          <a:p>
            <a:endParaRPr lang="en-US" sz="1200" dirty="0"/>
          </a:p>
          <a:p>
            <a:r>
              <a:rPr lang="en-US" sz="1200" dirty="0"/>
              <a:t>Neg: YWH with undetectable plasma HIV who did not use substance </a:t>
            </a:r>
          </a:p>
          <a:p>
            <a:endParaRPr lang="en-US" sz="1200" dirty="0"/>
          </a:p>
          <a:p>
            <a:r>
              <a:rPr lang="en-US" sz="1200" dirty="0"/>
              <a:t>Neg. THC: YWH with undetectable plasma HIV who used only marijuana</a:t>
            </a:r>
          </a:p>
          <a:p>
            <a:endParaRPr lang="en-US" sz="1200" dirty="0"/>
          </a:p>
          <a:p>
            <a:r>
              <a:rPr lang="en-US" sz="1200" dirty="0"/>
              <a:t>NEG.THC.TP: YWH with undetectable plasma HIV who used marijuana in combination with tobacco </a:t>
            </a:r>
          </a:p>
        </p:txBody>
      </p:sp>
    </p:spTree>
    <p:extLst>
      <p:ext uri="{BB962C8B-B14F-4D97-AF65-F5344CB8AC3E}">
        <p14:creationId xmlns:p14="http://schemas.microsoft.com/office/powerpoint/2010/main" val="6380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9DC8-3F2C-F04F-8D89-E2E0FECD3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 type composition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BFC30D-261B-2D4E-A8DA-DE34E05510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1715" y="1960562"/>
            <a:ext cx="5211946" cy="3514403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C3DB3C6-49F0-E04F-BEE4-82556E3DF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3661" y="1960562"/>
            <a:ext cx="5315487" cy="35059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B8BEF-F3BE-4E44-A772-841206E2F494}"/>
              </a:ext>
            </a:extLst>
          </p:cNvPr>
          <p:cNvSpPr txBox="1"/>
          <p:nvPr/>
        </p:nvSpPr>
        <p:spPr>
          <a:xfrm>
            <a:off x="942852" y="21736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76C21-7F4F-6745-804F-88BE95F5CC00}"/>
              </a:ext>
            </a:extLst>
          </p:cNvPr>
          <p:cNvSpPr txBox="1"/>
          <p:nvPr/>
        </p:nvSpPr>
        <p:spPr>
          <a:xfrm>
            <a:off x="3565970" y="217369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DA968-CEEA-DD4C-A823-5336550642E4}"/>
              </a:ext>
            </a:extLst>
          </p:cNvPr>
          <p:cNvSpPr txBox="1"/>
          <p:nvPr/>
        </p:nvSpPr>
        <p:spPr>
          <a:xfrm>
            <a:off x="6222045" y="21736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379822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99DC8-3F2C-F04F-8D89-E2E0FECD3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7457"/>
            <a:ext cx="10515600" cy="1325563"/>
          </a:xfrm>
        </p:spPr>
        <p:txBody>
          <a:bodyPr/>
          <a:lstStyle/>
          <a:p>
            <a:r>
              <a:rPr lang="en-US" dirty="0"/>
              <a:t>Cell type composition (cont.)</a:t>
            </a:r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048A3D0-CDE0-4B49-B35A-CD40080A1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34"/>
            <a:ext cx="5261648" cy="3505960"/>
          </a:xfrm>
          <a:prstGeom prst="rect">
            <a:avLst/>
          </a:prstGeom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6E0DF3FD-725D-6549-ACAD-231B64B8DD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6280" y="807590"/>
            <a:ext cx="5261649" cy="352590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73EE243-FC64-544D-A1D5-3BB4665A9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455407"/>
            <a:ext cx="2741903" cy="17661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14B9A6F-1BD7-B648-BBDA-FB9C4B4EE174}"/>
              </a:ext>
            </a:extLst>
          </p:cNvPr>
          <p:cNvSpPr txBox="1"/>
          <p:nvPr/>
        </p:nvSpPr>
        <p:spPr>
          <a:xfrm>
            <a:off x="220006" y="10587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7273D-E26C-0B43-BCBC-CFF462AA1B62}"/>
              </a:ext>
            </a:extLst>
          </p:cNvPr>
          <p:cNvSpPr txBox="1"/>
          <p:nvPr/>
        </p:nvSpPr>
        <p:spPr>
          <a:xfrm>
            <a:off x="2804491" y="103567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CC0496-C289-EA40-9929-F879D6DB42FE}"/>
              </a:ext>
            </a:extLst>
          </p:cNvPr>
          <p:cNvSpPr txBox="1"/>
          <p:nvPr/>
        </p:nvSpPr>
        <p:spPr>
          <a:xfrm>
            <a:off x="5414501" y="279132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DB199E-0423-9247-AB12-8E13D60A7489}"/>
              </a:ext>
            </a:extLst>
          </p:cNvPr>
          <p:cNvSpPr txBox="1"/>
          <p:nvPr/>
        </p:nvSpPr>
        <p:spPr>
          <a:xfrm>
            <a:off x="8002720" y="103567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***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3BABA5-24ED-E448-B88B-34C5D3EF1301}"/>
              </a:ext>
            </a:extLst>
          </p:cNvPr>
          <p:cNvSpPr txBox="1"/>
          <p:nvPr/>
        </p:nvSpPr>
        <p:spPr>
          <a:xfrm>
            <a:off x="220006" y="46803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575848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4C71-94AC-2A4D-8336-625DE0C9B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analysis between ABIS and </a:t>
            </a:r>
            <a:r>
              <a:rPr lang="en-US" dirty="0" err="1"/>
              <a:t>CIBERSORTx</a:t>
            </a:r>
            <a:r>
              <a:rPr lang="en-US" dirty="0"/>
              <a:t> predicted cell-type composition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58E71-3B4A-7A42-B88A-F0EEFCFBC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0" y="2797519"/>
            <a:ext cx="4875166" cy="3364741"/>
          </a:xfr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B4D806A-2EF7-A04C-AFAF-EF79C1ABD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4" y="2141537"/>
            <a:ext cx="5017620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FACEFC-E906-9C4C-878F-082EA294287F}"/>
              </a:ext>
            </a:extLst>
          </p:cNvPr>
          <p:cNvSpPr txBox="1"/>
          <p:nvPr/>
        </p:nvSpPr>
        <p:spPr>
          <a:xfrm rot="16200000">
            <a:off x="5343133" y="4435668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0CA046-D2A5-3743-ABF0-45D758F9F08A}"/>
              </a:ext>
            </a:extLst>
          </p:cNvPr>
          <p:cNvSpPr txBox="1"/>
          <p:nvPr/>
        </p:nvSpPr>
        <p:spPr>
          <a:xfrm>
            <a:off x="2852530" y="6432620"/>
            <a:ext cx="1307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CIBERSORTx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44E549-66A1-564F-8042-FA016DFC6254}"/>
              </a:ext>
            </a:extLst>
          </p:cNvPr>
          <p:cNvSpPr txBox="1"/>
          <p:nvPr/>
        </p:nvSpPr>
        <p:spPr>
          <a:xfrm>
            <a:off x="6957391" y="2096465"/>
            <a:ext cx="3584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 R</a:t>
            </a:r>
            <a:r>
              <a:rPr lang="en-US" baseline="30000" dirty="0"/>
              <a:t>2</a:t>
            </a:r>
            <a:r>
              <a:rPr lang="en-US" dirty="0"/>
              <a:t> values for all samples</a:t>
            </a:r>
          </a:p>
        </p:txBody>
      </p:sp>
    </p:spTree>
    <p:extLst>
      <p:ext uri="{BB962C8B-B14F-4D97-AF65-F5344CB8AC3E}">
        <p14:creationId xmlns:p14="http://schemas.microsoft.com/office/powerpoint/2010/main" val="21949831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844422-6A44-4A4A-BE6F-BFB4E663F9AA}"/>
              </a:ext>
            </a:extLst>
          </p:cNvPr>
          <p:cNvSpPr txBox="1"/>
          <p:nvPr/>
        </p:nvSpPr>
        <p:spPr>
          <a:xfrm>
            <a:off x="2420355" y="0"/>
            <a:ext cx="9717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Generation of mock bulk </a:t>
            </a:r>
            <a:r>
              <a:rPr lang="en-US" dirty="0" err="1"/>
              <a:t>RNAseq</a:t>
            </a:r>
            <a:r>
              <a:rPr lang="en-US" dirty="0"/>
              <a:t> samples from </a:t>
            </a:r>
            <a:r>
              <a:rPr lang="en-US" dirty="0" err="1"/>
              <a:t>scRNAseq</a:t>
            </a:r>
            <a:r>
              <a:rPr lang="en-US" dirty="0"/>
              <a:t> data: Cellular composition of mock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4E854E-DF09-1048-B1A8-85DD4FCDD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40" y="900954"/>
            <a:ext cx="3050346" cy="5291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0021F9-69EC-3045-A576-3DC7EBBAA958}"/>
              </a:ext>
            </a:extLst>
          </p:cNvPr>
          <p:cNvSpPr txBox="1"/>
          <p:nvPr/>
        </p:nvSpPr>
        <p:spPr>
          <a:xfrm>
            <a:off x="355111" y="465262"/>
            <a:ext cx="555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Mock samples with two experimental conditions, A and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259037-0A07-8143-AE18-03B6B1D94B3C}"/>
              </a:ext>
            </a:extLst>
          </p:cNvPr>
          <p:cNvSpPr txBox="1"/>
          <p:nvPr/>
        </p:nvSpPr>
        <p:spPr>
          <a:xfrm>
            <a:off x="6880432" y="531621"/>
            <a:ext cx="2498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Unrelated mock samples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825619-1B4A-5C43-AAF8-DFD165BF3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39" y="900953"/>
            <a:ext cx="3408073" cy="52911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258F66-8B5A-D241-A786-32DE1DBA2610}"/>
              </a:ext>
            </a:extLst>
          </p:cNvPr>
          <p:cNvSpPr txBox="1"/>
          <p:nvPr/>
        </p:nvSpPr>
        <p:spPr>
          <a:xfrm>
            <a:off x="469959" y="6211669"/>
            <a:ext cx="89086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 dataset has been downloaded from here:</a:t>
            </a:r>
          </a:p>
          <a:p>
            <a:r>
              <a:rPr lang="en-US" dirty="0"/>
              <a:t>https://cf.10xgenomics.com/samples/cell/pbmc3k/pbmc3k_filtered_gene_bc_matrices.tar.gz</a:t>
            </a:r>
          </a:p>
        </p:txBody>
      </p:sp>
    </p:spTree>
    <p:extLst>
      <p:ext uri="{BB962C8B-B14F-4D97-AF65-F5344CB8AC3E}">
        <p14:creationId xmlns:p14="http://schemas.microsoft.com/office/powerpoint/2010/main" val="1861004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35542-E7A8-DC4F-AED6-13188A209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35828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Cellular deconvolution of mock bulk </a:t>
            </a:r>
            <a:r>
              <a:rPr lang="en-US" sz="2800" dirty="0" err="1"/>
              <a:t>RNAseq</a:t>
            </a:r>
            <a:r>
              <a:rPr lang="en-US" sz="2800" dirty="0"/>
              <a:t> samples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78CBD5-10CE-E445-982A-A7E8436648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68" y="1259267"/>
            <a:ext cx="8948644" cy="49936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0D5214-7595-FD46-BF48-6D97BB997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4403" y="1482775"/>
            <a:ext cx="24003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511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5973</TotalTime>
  <Words>220</Words>
  <Application>Microsoft Macintosh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CIBERSORTx analysis</vt:lpstr>
      <vt:lpstr>CIBERSORTx workflow</vt:lpstr>
      <vt:lpstr>Predicted cellular composition profiles of samples based on CIBERSORTx</vt:lpstr>
      <vt:lpstr>PCA plots of 5 groups of interest based on cellular composition profiles.</vt:lpstr>
      <vt:lpstr>Cell type composition</vt:lpstr>
      <vt:lpstr>Cell type composition (cont.)</vt:lpstr>
      <vt:lpstr>Correlation analysis between ABIS and CIBERSORTx predicted cell-type composition </vt:lpstr>
      <vt:lpstr>PowerPoint Presentation</vt:lpstr>
      <vt:lpstr>Cellular deconvolution of mock bulk RNAseq samples </vt:lpstr>
      <vt:lpstr>Impute Gene Expression, Group Mode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CIBERSORTx analysis</dc:title>
  <dc:creator>Lorenzi, Hernan (NIH/NIAID) [C]</dc:creator>
  <cp:lastModifiedBy>Lorenzi, Hernan (NIH/NIAID) [C]</cp:lastModifiedBy>
  <cp:revision>13</cp:revision>
  <dcterms:created xsi:type="dcterms:W3CDTF">2021-04-02T17:11:08Z</dcterms:created>
  <dcterms:modified xsi:type="dcterms:W3CDTF">2022-01-13T23:03:24Z</dcterms:modified>
</cp:coreProperties>
</file>